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5c31c0c99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5c31c0c99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5c5576107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5c5576107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5c31c0c99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5c31c0c99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5c31c0c9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5c31c0c9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bd27f48b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5bd27f48b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Train/test split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 TF-IDF Vectorizer on Dataset (min_df = 0.001, max_features = 2000, ngram_range = (1,2))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Pycaret to compare and get best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 MNB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2 Extra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3 Random Forest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/ params tuning/ GSCV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TF-IDF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5bd27f48b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5bd27f48b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Feedback: to include/ compare train plot besides test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bd27f48b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bd27f48b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5c31c0c99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5c31c0c99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reward (free drinks, free beverages, point)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service (mobile order, drive through, staff)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5c31c0c99d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5c31c0c99d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Feedback: to tune by user-defined parameter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5c31c0c99d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5c31c0c99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f54b35dd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f54b35dd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bd27f48b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5bd27f48b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Contractions:</a:t>
            </a:r>
            <a:r>
              <a:rPr lang="en" sz="10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I’ve replaced contractions with their longer forms such as “isn’t”: “is not”, “can’t”: “cannot“. To do so, I’ve imported contractions list </a:t>
            </a:r>
            <a:endParaRPr sz="10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Remove special characters: </a:t>
            </a:r>
            <a:r>
              <a:rPr lang="en" sz="10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I’ve cleaned the data from any special character such as double quotes, punctuation, and possessive pronouns.</a:t>
            </a:r>
            <a:endParaRPr sz="10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555555"/>
                </a:solidFill>
                <a:highlight>
                  <a:srgbClr val="FFFFFF"/>
                </a:highlight>
              </a:rPr>
              <a:t>Stacking or Stacked Generalization is an ensemble machine learning algorithm.</a:t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555555"/>
                </a:solidFill>
                <a:highlight>
                  <a:srgbClr val="FFFFFF"/>
                </a:highlight>
              </a:rPr>
              <a:t>It uses a meta-learning algorithm to learn how to best combine the predictions from two or more base machine learning algorithms.</a:t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555555"/>
                </a:solidFill>
                <a:highlight>
                  <a:srgbClr val="FFFFFF"/>
                </a:highlight>
              </a:rPr>
              <a:t>The benefit of stacking is that it can harness the capabilities of a range of well-performing models on a classification or regression task and make predictions that have better performance than any single model in the ensemble.</a:t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5f54b35dd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5f54b35dd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f54b35dd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5f54b35dd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https://api.pushshift.io/reddit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pre-EDA cleansing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Transform to lower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—-------------To make sure that all words get the same treatment from the model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Remove 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empty posts —----------They are non informative create noise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Remove 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emojis—----------------------Emojis mostly reflect a sentiment and are not needed for this stage 0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f54b35dd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f54b35dd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Tokenizing </a:t>
            </a:r>
            <a:r>
              <a:rPr lang="en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—-----------------------------Quality of words will determine the model ability to classify accurately </a:t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Lemmatizing &amp; Stemming </a:t>
            </a:r>
            <a:r>
              <a:rPr lang="en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shortening the words to their root, eliminating duplicates but losing quality</a:t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Removing  stop words—---------------Stop words are enhanced with brand names and removed from the corpus</a:t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b="1" lang="en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Posts length </a:t>
            </a:r>
            <a:r>
              <a:rPr lang="en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each df</a:t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 there a pattern in length that may influence the model?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5c31c0c99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5c31c0c99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5c31c0c99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5c31c0c99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c31c0c99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5c31c0c99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5c31c0c9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5c31c0c9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idx="1" type="subTitle"/>
          </p:nvPr>
        </p:nvSpPr>
        <p:spPr>
          <a:xfrm>
            <a:off x="3503550" y="1428750"/>
            <a:ext cx="5390700" cy="1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Natural Language Processing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Project 3</a:t>
            </a:r>
            <a:endParaRPr sz="2600"/>
          </a:p>
        </p:txBody>
      </p:sp>
      <p:sp>
        <p:nvSpPr>
          <p:cNvPr id="135" name="Google Shape;135;p13"/>
          <p:cNvSpPr txBox="1"/>
          <p:nvPr/>
        </p:nvSpPr>
        <p:spPr>
          <a:xfrm>
            <a:off x="5106225" y="4358900"/>
            <a:ext cx="344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Joel, Janet, Clement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Visualization on unigram (After preprocessing)</a:t>
            </a:r>
            <a:endParaRPr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425" y="864750"/>
            <a:ext cx="5847556" cy="408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Visualization on Bigrams (After preprocessing)</a:t>
            </a:r>
            <a:endParaRPr/>
          </a:p>
        </p:txBody>
      </p:sp>
      <p:sp>
        <p:nvSpPr>
          <p:cNvPr id="216" name="Google Shape;216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979725"/>
            <a:ext cx="7434102" cy="39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WordClouds post-stop words removal</a:t>
            </a:r>
            <a:endParaRPr b="1"/>
          </a:p>
        </p:txBody>
      </p:sp>
      <p:sp>
        <p:nvSpPr>
          <p:cNvPr id="223" name="Google Shape;223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0450"/>
            <a:ext cx="4048224" cy="32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650" y="1520450"/>
            <a:ext cx="4048225" cy="323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Classification model metrics</a:t>
            </a:r>
            <a:endParaRPr b="1"/>
          </a:p>
        </p:txBody>
      </p:sp>
      <p:sp>
        <p:nvSpPr>
          <p:cNvPr id="231" name="Google Shape;231;p25"/>
          <p:cNvSpPr txBox="1"/>
          <p:nvPr>
            <p:ph idx="1" type="body"/>
          </p:nvPr>
        </p:nvSpPr>
        <p:spPr>
          <a:xfrm>
            <a:off x="1076175" y="1511400"/>
            <a:ext cx="7691400" cy="3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●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Choices</a:t>
            </a: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 : Accuracy, Recall, Precision, F1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●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Chosen: Accuracy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○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Target variable is balanced (0.50 each)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○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Consequences of False Positive and False Negative is more or less the same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○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No prioritizing of True Positive/ Negative or  False </a:t>
            </a: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Positive/ Negative required in this case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Modeling</a:t>
            </a:r>
            <a:endParaRPr b="1"/>
          </a:p>
        </p:txBody>
      </p:sp>
      <p:sp>
        <p:nvSpPr>
          <p:cNvPr id="237" name="Google Shape;237;p26"/>
          <p:cNvSpPr txBox="1"/>
          <p:nvPr>
            <p:ph idx="1" type="body"/>
          </p:nvPr>
        </p:nvSpPr>
        <p:spPr>
          <a:xfrm>
            <a:off x="916875" y="1252950"/>
            <a:ext cx="4845000" cy="32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●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Baseline model = Null model = 0.50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●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Compare all models in PyCaret Library</a:t>
            </a: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●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Top models: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○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○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Gradient Boosting Classifier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○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Extra Trees Classifier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●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Tune the hyperparameter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 b="52579" l="0" r="23082" t="0"/>
          <a:stretch/>
        </p:blipFill>
        <p:spPr>
          <a:xfrm>
            <a:off x="4813725" y="2247725"/>
            <a:ext cx="4010151" cy="16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/>
          <p:nvPr/>
        </p:nvSpPr>
        <p:spPr>
          <a:xfrm>
            <a:off x="4845050" y="2462975"/>
            <a:ext cx="2513100" cy="139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Models EDA</a:t>
            </a:r>
            <a:endParaRPr b="1"/>
          </a:p>
        </p:txBody>
      </p:sp>
      <p:sp>
        <p:nvSpPr>
          <p:cNvPr id="245" name="Google Shape;245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75" y="1212975"/>
            <a:ext cx="2445218" cy="380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5890" y="1212975"/>
            <a:ext cx="2482460" cy="38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7200" y="1244300"/>
            <a:ext cx="2426175" cy="373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Final model and Evaluation</a:t>
            </a:r>
            <a:endParaRPr b="1"/>
          </a:p>
        </p:txBody>
      </p:sp>
      <p:sp>
        <p:nvSpPr>
          <p:cNvPr id="254" name="Google Shape;254;p28"/>
          <p:cNvSpPr txBox="1"/>
          <p:nvPr>
            <p:ph idx="1" type="body"/>
          </p:nvPr>
        </p:nvSpPr>
        <p:spPr>
          <a:xfrm>
            <a:off x="916875" y="1252950"/>
            <a:ext cx="71541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 Medium"/>
              <a:buChar char="●"/>
            </a:pPr>
            <a:r>
              <a:rPr lang="en" sz="1350">
                <a:latin typeface="Montserrat Medium"/>
                <a:ea typeface="Montserrat Medium"/>
                <a:cs typeface="Montserrat Medium"/>
                <a:sym typeface="Montserrat Medium"/>
              </a:rPr>
              <a:t>Logistics Regression gives best accuracy of 0.78.</a:t>
            </a:r>
            <a:endParaRPr sz="13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43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 Medium"/>
              <a:buChar char="○"/>
            </a:pPr>
            <a:r>
              <a:rPr lang="en" sz="1350">
                <a:latin typeface="Montserrat Medium"/>
                <a:ea typeface="Montserrat Medium"/>
                <a:cs typeface="Montserrat Medium"/>
                <a:sym typeface="Montserrat Medium"/>
              </a:rPr>
              <a:t>Well-fitted</a:t>
            </a:r>
            <a:endParaRPr sz="13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43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 Medium"/>
              <a:buChar char="○"/>
            </a:pPr>
            <a:r>
              <a:rPr lang="en" sz="1350">
                <a:latin typeface="Montserrat Medium"/>
                <a:ea typeface="Montserrat Medium"/>
                <a:cs typeface="Montserrat Medium"/>
                <a:sym typeface="Montserrat Medium"/>
              </a:rPr>
              <a:t>Interpretable</a:t>
            </a:r>
            <a:endParaRPr sz="13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43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 Medium"/>
              <a:buChar char="○"/>
            </a:pPr>
            <a:r>
              <a:rPr lang="en" sz="1350">
                <a:latin typeface="Montserrat Medium"/>
                <a:ea typeface="Montserrat Medium"/>
                <a:cs typeface="Montserrat Medium"/>
                <a:sym typeface="Montserrat Medium"/>
              </a:rPr>
              <a:t>Computational cheaper</a:t>
            </a:r>
            <a:endParaRPr sz="13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4325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 Medium"/>
              <a:buChar char="○"/>
            </a:pPr>
            <a:r>
              <a:rPr lang="en" sz="1350">
                <a:latin typeface="Montserrat Medium"/>
                <a:ea typeface="Montserrat Medium"/>
                <a:cs typeface="Montserrat Medium"/>
                <a:sym typeface="Montserrat Medium"/>
              </a:rPr>
              <a:t>Suitable for binary classification problem</a:t>
            </a:r>
            <a:endParaRPr sz="13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2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375" y="2751597"/>
            <a:ext cx="7093900" cy="15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/>
          <p:nvPr/>
        </p:nvSpPr>
        <p:spPr>
          <a:xfrm>
            <a:off x="2118625" y="3160675"/>
            <a:ext cx="1303800" cy="11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 Analysis - on Hot Topics</a:t>
            </a:r>
            <a:endParaRPr b="1"/>
          </a:p>
        </p:txBody>
      </p:sp>
      <p:sp>
        <p:nvSpPr>
          <p:cNvPr id="262" name="Google Shape;262;p29"/>
          <p:cNvSpPr txBox="1"/>
          <p:nvPr>
            <p:ph idx="1" type="body"/>
          </p:nvPr>
        </p:nvSpPr>
        <p:spPr>
          <a:xfrm>
            <a:off x="576900" y="1307850"/>
            <a:ext cx="3039600" cy="30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Dunkin’: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Cold brew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Iced coffee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Dunkin donuts</a:t>
            </a:r>
            <a:endParaRPr sz="14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Starbucks: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Cold brew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Pumpkin spice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Dress code 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Both: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Reward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Service</a:t>
            </a:r>
            <a:endParaRPr sz="1300"/>
          </a:p>
        </p:txBody>
      </p:sp>
      <p:pic>
        <p:nvPicPr>
          <p:cNvPr id="263" name="Google Shape;263;p29"/>
          <p:cNvPicPr preferRelativeResize="0"/>
          <p:nvPr/>
        </p:nvPicPr>
        <p:blipFill rotWithShape="1">
          <a:blip r:embed="rId3">
            <a:alphaModFix/>
          </a:blip>
          <a:srcRect b="65225" l="1207" r="58262" t="0"/>
          <a:stretch/>
        </p:blipFill>
        <p:spPr>
          <a:xfrm>
            <a:off x="4419275" y="3015825"/>
            <a:ext cx="4363602" cy="190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 b="65225" l="49402" r="10067" t="0"/>
          <a:stretch/>
        </p:blipFill>
        <p:spPr>
          <a:xfrm>
            <a:off x="4419275" y="1011425"/>
            <a:ext cx="4363602" cy="190304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/>
          <p:nvPr/>
        </p:nvSpPr>
        <p:spPr>
          <a:xfrm>
            <a:off x="4593050" y="1131625"/>
            <a:ext cx="682800" cy="319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9"/>
          <p:cNvSpPr/>
          <p:nvPr/>
        </p:nvSpPr>
        <p:spPr>
          <a:xfrm>
            <a:off x="4593050" y="3134750"/>
            <a:ext cx="682800" cy="319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Sentiments</a:t>
            </a:r>
            <a:endParaRPr b="1"/>
          </a:p>
        </p:txBody>
      </p:sp>
      <p:sp>
        <p:nvSpPr>
          <p:cNvPr id="272" name="Google Shape;272;p30"/>
          <p:cNvSpPr txBox="1"/>
          <p:nvPr>
            <p:ph idx="1" type="body"/>
          </p:nvPr>
        </p:nvSpPr>
        <p:spPr>
          <a:xfrm>
            <a:off x="1297500" y="1307850"/>
            <a:ext cx="7038900" cy="14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Majority posts seem neutral - </a:t>
            </a:r>
            <a:r>
              <a:rPr lang="en"/>
              <a:t>Questions</a:t>
            </a:r>
            <a:r>
              <a:rPr lang="en"/>
              <a:t>, Discussions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Well-received topics : Rewards (free drinks, free beverages, points)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Negative topics: Services (mobile order, app, staffs)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625" y="2413300"/>
            <a:ext cx="2673634" cy="24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825" y="2417475"/>
            <a:ext cx="2673626" cy="245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 rotWithShape="1">
          <a:blip r:embed="rId5">
            <a:alphaModFix/>
          </a:blip>
          <a:srcRect b="0" l="0" r="32578" t="0"/>
          <a:stretch/>
        </p:blipFill>
        <p:spPr>
          <a:xfrm>
            <a:off x="6048837" y="516263"/>
            <a:ext cx="2287574" cy="10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conclusion</a:t>
            </a:r>
            <a:endParaRPr b="1"/>
          </a:p>
        </p:txBody>
      </p:sp>
      <p:sp>
        <p:nvSpPr>
          <p:cNvPr id="281" name="Google Shape;281;p31"/>
          <p:cNvSpPr txBox="1"/>
          <p:nvPr>
            <p:ph idx="1" type="body"/>
          </p:nvPr>
        </p:nvSpPr>
        <p:spPr>
          <a:xfrm>
            <a:off x="323025" y="1602675"/>
            <a:ext cx="8547600" cy="3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We have obtained a </a:t>
            </a:r>
            <a:r>
              <a:rPr b="1" lang="en" sz="1350">
                <a:latin typeface="Montserrat"/>
                <a:ea typeface="Montserrat"/>
                <a:cs typeface="Montserrat"/>
                <a:sym typeface="Montserrat"/>
              </a:rPr>
              <a:t>reliable classifier to differentiate between 2 posts on reddit;</a:t>
            </a:r>
            <a:endParaRPr b="1"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 u="sng">
                <a:latin typeface="Montserrat"/>
                <a:ea typeface="Montserrat"/>
                <a:cs typeface="Montserrat"/>
                <a:sym typeface="Montserrat"/>
              </a:rPr>
              <a:t>Recommendation:</a:t>
            </a:r>
            <a:r>
              <a:rPr b="1" lang="en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latin typeface="Montserrat"/>
                <a:ea typeface="Montserrat"/>
                <a:cs typeface="Montserrat"/>
                <a:sym typeface="Montserrat"/>
              </a:rPr>
              <a:t>We can use Logistic Regression as our model to allocate subreddits with satisfying accuracy. </a:t>
            </a:r>
            <a:endParaRPr b="1"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latin typeface="Montserrat"/>
                <a:ea typeface="Montserrat"/>
                <a:cs typeface="Montserrat"/>
                <a:sym typeface="Montserrat"/>
              </a:rPr>
              <a:t>We can add on Sentiment Analysis feature </a:t>
            </a: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to ease the navigation inside a subreddit for </a:t>
            </a:r>
            <a:r>
              <a:rPr b="1" lang="en" sz="1350">
                <a:latin typeface="Montserrat"/>
                <a:ea typeface="Montserrat"/>
                <a:cs typeface="Montserrat"/>
                <a:sym typeface="Montserrat"/>
              </a:rPr>
              <a:t>HR | marketing business development teams</a:t>
            </a:r>
            <a:endParaRPr b="1"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 u="sng">
                <a:latin typeface="Montserrat"/>
                <a:ea typeface="Montserrat"/>
                <a:cs typeface="Montserrat"/>
                <a:sym typeface="Montserrat"/>
              </a:rPr>
              <a:t>However</a:t>
            </a:r>
            <a:endParaRPr b="1" sz="135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To accurately classify a post coming from anywhere on the internet </a:t>
            </a:r>
            <a:r>
              <a:rPr b="1" lang="en" sz="1350">
                <a:latin typeface="Montserrat"/>
                <a:ea typeface="Montserrat"/>
                <a:cs typeface="Montserrat"/>
                <a:sym typeface="Montserrat"/>
              </a:rPr>
              <a:t>will prove way more difficult</a:t>
            </a:r>
            <a:endParaRPr sz="13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85875" y="393750"/>
            <a:ext cx="7858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 statement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Can r</a:t>
            </a:r>
            <a:r>
              <a:rPr i="1" lang="en"/>
              <a:t>eddit to become an aggregator of conversations</a:t>
            </a:r>
            <a:endParaRPr i="1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0" y="1754450"/>
            <a:ext cx="9144000" cy="16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Reddit now want to display organic conversations from its members, but also any publicly available conversation on the internet, and classified it under one of its existing subreddits.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They have hired us to run a "stage 0 testing" to evaluate whether such an algorithm would even be effective based sources from reddit itself, let alone importing from other sources.</a:t>
            </a:r>
            <a:endParaRPr sz="140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210" y="3367250"/>
            <a:ext cx="1489089" cy="15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225" y="3417138"/>
            <a:ext cx="3705075" cy="14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idx="1" type="body"/>
          </p:nvPr>
        </p:nvSpPr>
        <p:spPr>
          <a:xfrm>
            <a:off x="223625" y="1503825"/>
            <a:ext cx="8721600" cy="24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latin typeface="Montserrat"/>
                <a:ea typeface="Montserrat"/>
                <a:cs typeface="Montserrat"/>
                <a:sym typeface="Montserrat"/>
              </a:rPr>
              <a:t>Gathering more data </a:t>
            </a: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- fine tune model and enable time-series analysis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latin typeface="Montserrat"/>
                <a:ea typeface="Montserrat"/>
                <a:cs typeface="Montserrat"/>
                <a:sym typeface="Montserrat"/>
              </a:rPr>
              <a:t>Text-pre-processing steps</a:t>
            </a:r>
            <a:endParaRPr b="1"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latin typeface="Montserrat"/>
                <a:ea typeface="Montserrat"/>
                <a:cs typeface="Montserrat"/>
                <a:sym typeface="Montserrat"/>
              </a:rPr>
              <a:t>Improving on our models training </a:t>
            </a: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( Gridsearch/ vectorizers etc…)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latin typeface="Montserrat"/>
                <a:ea typeface="Montserrat"/>
                <a:cs typeface="Montserrat"/>
                <a:sym typeface="Montserrat"/>
              </a:rPr>
              <a:t>Stacking models</a:t>
            </a: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 to </a:t>
            </a: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make predictions that have better performance than any single model in the ensemble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 works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/>
          <p:nvPr/>
        </p:nvSpPr>
        <p:spPr>
          <a:xfrm>
            <a:off x="7197840" y="4636926"/>
            <a:ext cx="1780800" cy="40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Conclusion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7100099" y="3811392"/>
            <a:ext cx="1976400" cy="4032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Sentiment analysis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3891095" y="2604134"/>
            <a:ext cx="655200" cy="4032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EDA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p15"/>
          <p:cNvSpPr/>
          <p:nvPr/>
        </p:nvSpPr>
        <p:spPr>
          <a:xfrm>
            <a:off x="481707" y="2604134"/>
            <a:ext cx="1390500" cy="4032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Fetching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15"/>
          <p:cNvSpPr txBox="1"/>
          <p:nvPr>
            <p:ph type="title"/>
          </p:nvPr>
        </p:nvSpPr>
        <p:spPr>
          <a:xfrm>
            <a:off x="1286625" y="382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50"/>
              <a:t>Plan</a:t>
            </a:r>
            <a:endParaRPr b="1" sz="2150"/>
          </a:p>
        </p:txBody>
      </p:sp>
      <p:sp>
        <p:nvSpPr>
          <p:cNvPr id="153" name="Google Shape;153;p15"/>
          <p:cNvSpPr/>
          <p:nvPr/>
        </p:nvSpPr>
        <p:spPr>
          <a:xfrm>
            <a:off x="188800" y="1573350"/>
            <a:ext cx="1976400" cy="40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Problem statement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4960553" y="2604134"/>
            <a:ext cx="2139600" cy="4032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Features engineering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7514471" y="2604384"/>
            <a:ext cx="1183200" cy="4032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Modeling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56" name="Google Shape;156;p15"/>
          <p:cNvCxnSpPr>
            <a:stCxn id="151" idx="3"/>
            <a:endCxn id="150" idx="1"/>
          </p:cNvCxnSpPr>
          <p:nvPr/>
        </p:nvCxnSpPr>
        <p:spPr>
          <a:xfrm>
            <a:off x="1872207" y="2805734"/>
            <a:ext cx="201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5"/>
          <p:cNvCxnSpPr>
            <a:stCxn id="150" idx="3"/>
            <a:endCxn id="154" idx="1"/>
          </p:cNvCxnSpPr>
          <p:nvPr/>
        </p:nvCxnSpPr>
        <p:spPr>
          <a:xfrm>
            <a:off x="4546295" y="2805734"/>
            <a:ext cx="41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5"/>
          <p:cNvCxnSpPr>
            <a:stCxn id="154" idx="3"/>
            <a:endCxn id="155" idx="1"/>
          </p:cNvCxnSpPr>
          <p:nvPr/>
        </p:nvCxnSpPr>
        <p:spPr>
          <a:xfrm>
            <a:off x="7100153" y="2805734"/>
            <a:ext cx="4143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5"/>
          <p:cNvCxnSpPr>
            <a:stCxn id="149" idx="2"/>
            <a:endCxn id="148" idx="0"/>
          </p:cNvCxnSpPr>
          <p:nvPr/>
        </p:nvCxnSpPr>
        <p:spPr>
          <a:xfrm flipH="1" rot="-5400000">
            <a:off x="7877399" y="4425492"/>
            <a:ext cx="422400" cy="6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5"/>
          <p:cNvCxnSpPr>
            <a:stCxn id="153" idx="2"/>
            <a:endCxn id="151" idx="0"/>
          </p:cNvCxnSpPr>
          <p:nvPr/>
        </p:nvCxnSpPr>
        <p:spPr>
          <a:xfrm flipH="1" rot="-5400000">
            <a:off x="863500" y="2290050"/>
            <a:ext cx="6276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5"/>
          <p:cNvCxnSpPr>
            <a:stCxn id="155" idx="2"/>
            <a:endCxn id="149" idx="0"/>
          </p:cNvCxnSpPr>
          <p:nvPr/>
        </p:nvCxnSpPr>
        <p:spPr>
          <a:xfrm flipH="1">
            <a:off x="8088371" y="3007584"/>
            <a:ext cx="17700" cy="80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5"/>
          <p:cNvSpPr/>
          <p:nvPr/>
        </p:nvSpPr>
        <p:spPr>
          <a:xfrm>
            <a:off x="2147837" y="2604134"/>
            <a:ext cx="1551300" cy="4032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cleansing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" name="Google Shape;163;p15"/>
          <p:cNvSpPr/>
          <p:nvPr/>
        </p:nvSpPr>
        <p:spPr>
          <a:xfrm>
            <a:off x="7117971" y="3207894"/>
            <a:ext cx="1976400" cy="4032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Metrics review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"/>
          <p:cNvSpPr txBox="1"/>
          <p:nvPr>
            <p:ph idx="1" type="body"/>
          </p:nvPr>
        </p:nvSpPr>
        <p:spPr>
          <a:xfrm>
            <a:off x="0" y="1710875"/>
            <a:ext cx="9144000" cy="3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Using Reddit API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Size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: each subreddit got scrapped 200 post x 30 iterations = </a:t>
            </a: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6000 posts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Data pre-EDA cleansing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Transform to lower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Remove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empty posts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Handle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emojis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Getting the data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>
            <p:ph idx="1" type="body"/>
          </p:nvPr>
        </p:nvSpPr>
        <p:spPr>
          <a:xfrm>
            <a:off x="0" y="1567550"/>
            <a:ext cx="9144000" cy="3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b="1" lang="en" sz="1350">
                <a:latin typeface="Montserrat"/>
                <a:ea typeface="Montserrat"/>
                <a:cs typeface="Montserrat"/>
                <a:sym typeface="Montserrat"/>
              </a:rPr>
              <a:t>Most common words </a:t>
            </a: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in each df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-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Tokenizing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-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Lemmatizing &amp; Stemming   (9498 columns vs 7381 columns)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-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Removing  stop words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-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Checking similarity: Unigrams vs Bi-grams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350">
                <a:latin typeface="Montserrat"/>
                <a:ea typeface="Montserrat"/>
                <a:cs typeface="Montserrat"/>
                <a:sym typeface="Montserrat"/>
              </a:rPr>
              <a:t>. Counting words</a:t>
            </a:r>
            <a:endParaRPr b="1"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Check for min, max and mean word count on the individual datasets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Dropping the rows that contains no words in titles  (Users include an emoji or punctuation in place of a word in title)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Plotting in WordClouds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b="1" lang="en" sz="1350">
                <a:latin typeface="Montserrat"/>
                <a:ea typeface="Montserrat"/>
                <a:cs typeface="Montserrat"/>
                <a:sym typeface="Montserrat"/>
              </a:rPr>
              <a:t>Posts length </a:t>
            </a: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in each df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Is there a pattern in length that may influence the model?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EDA</a:t>
            </a:r>
            <a:endParaRPr b="1"/>
          </a:p>
        </p:txBody>
      </p:sp>
      <p:pic>
        <p:nvPicPr>
          <p:cNvPr id="176" name="Google Shape;1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475" y="3863400"/>
            <a:ext cx="2296349" cy="9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Visualization on unigram</a:t>
            </a:r>
            <a:endParaRPr b="1"/>
          </a:p>
        </p:txBody>
      </p:sp>
      <p:sp>
        <p:nvSpPr>
          <p:cNvPr id="182" name="Google Shape;182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025" y="868350"/>
            <a:ext cx="5787525" cy="408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88" y="1076250"/>
            <a:ext cx="7443123" cy="381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Visualization on Bigrams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WordCloud on raw title text</a:t>
            </a:r>
            <a:endParaRPr b="1"/>
          </a:p>
        </p:txBody>
      </p:sp>
      <p:sp>
        <p:nvSpPr>
          <p:cNvPr id="196" name="Google Shape;196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850" y="1567550"/>
            <a:ext cx="3634607" cy="291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347" y="1567551"/>
            <a:ext cx="3665527" cy="291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Preprocessing</a:t>
            </a:r>
            <a:endParaRPr b="1"/>
          </a:p>
        </p:txBody>
      </p:sp>
      <p:sp>
        <p:nvSpPr>
          <p:cNvPr id="204" name="Google Shape;204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●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Converting text in title to lowercase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●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Removing numbers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●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Removing URLs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●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Removing punctuation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●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Applying stemming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●"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Remove stop words, including brand names and other miscellaneous words like ‘tall’, ‘grande’, ‘venti’ all of which describes the cup size of Starbucks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